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68" r:id="rId5"/>
    <p:sldId id="259" r:id="rId6"/>
    <p:sldId id="269" r:id="rId7"/>
    <p:sldId id="260" r:id="rId8"/>
    <p:sldId id="261" r:id="rId9"/>
    <p:sldId id="262" r:id="rId10"/>
    <p:sldId id="264" r:id="rId11"/>
    <p:sldId id="263" r:id="rId12"/>
    <p:sldId id="272" r:id="rId13"/>
    <p:sldId id="271" r:id="rId14"/>
    <p:sldId id="265" r:id="rId15"/>
    <p:sldId id="266" r:id="rId16"/>
    <p:sldId id="270" r:id="rId17"/>
    <p:sldId id="267"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Студент" initials="С"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97" autoAdjust="0"/>
  </p:normalViewPr>
  <p:slideViewPr>
    <p:cSldViewPr>
      <p:cViewPr varScale="1">
        <p:scale>
          <a:sx n="55" d="100"/>
          <a:sy n="55" d="100"/>
        </p:scale>
        <p:origin x="-1344" y="-5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ru-RU" smtClean="0"/>
              <a:t>Образец заголовка</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a:p>
        </p:txBody>
      </p:sp>
      <p:sp>
        <p:nvSpPr>
          <p:cNvPr id="4" name="Date Placeholder 3"/>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ru-RU" smtClean="0"/>
              <a:t>Образец заголовка</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Date Placeholder 6"/>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ru-RU" smtClean="0"/>
              <a:t>Образец заголовка</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ru-RU" smtClean="0"/>
              <a:t>Образец заголовка</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3C40691-05A1-4094-8527-923787E8952E}" type="slidenum">
              <a:rPr lang="ru-RU" smtClean="0"/>
              <a:pPr/>
              <a:t>‹#›</a:t>
            </a:fld>
            <a:endParaRPr lang="ru-RU"/>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ru-RU" smtClean="0"/>
              <a:t>Вставка рисунка</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BB487E3-8323-4617-97CD-AEFFD6094448}" type="datetimeFigureOut">
              <a:rPr lang="ru-RU" smtClean="0"/>
              <a:pPr/>
              <a:t>02.03.2016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3C40691-05A1-4094-8527-923787E8952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2BB487E3-8323-4617-97CD-AEFFD6094448}" type="datetimeFigureOut">
              <a:rPr lang="ru-RU" smtClean="0"/>
              <a:pPr/>
              <a:t>02.03.2016</a:t>
            </a:fld>
            <a:endParaRPr lang="ru-RU"/>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ru-RU"/>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03C40691-05A1-4094-8527-923787E8952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43608" y="1268760"/>
            <a:ext cx="7117180" cy="1686049"/>
          </a:xfrm>
        </p:spPr>
        <p:txBody>
          <a:bodyPr>
            <a:normAutofit fontScale="90000"/>
          </a:bodyPr>
          <a:lstStyle/>
          <a:p>
            <a:pPr algn="ctr"/>
            <a:r>
              <a:rPr lang="ru-RU" sz="3600" i="1" dirty="0" smtClean="0">
                <a:latin typeface="Georgia" pitchFamily="18" charset="0"/>
              </a:rPr>
              <a:t>Тема лекционного занятия:</a:t>
            </a:r>
            <a:br>
              <a:rPr lang="ru-RU" sz="3600" i="1" dirty="0" smtClean="0">
                <a:latin typeface="Georgia" pitchFamily="18" charset="0"/>
              </a:rPr>
            </a:br>
            <a:r>
              <a:rPr lang="ru-RU" sz="3600" dirty="0" smtClean="0"/>
              <a:t>Программное обеспечение компьютера</a:t>
            </a:r>
            <a:endParaRPr lang="ru-RU" sz="3600" dirty="0"/>
          </a:p>
        </p:txBody>
      </p:sp>
      <p:sp>
        <p:nvSpPr>
          <p:cNvPr id="4" name="Подзаголовок 3"/>
          <p:cNvSpPr>
            <a:spLocks noGrp="1"/>
          </p:cNvSpPr>
          <p:nvPr>
            <p:ph type="subTitle" idx="1"/>
          </p:nvPr>
        </p:nvSpPr>
        <p:spPr>
          <a:xfrm>
            <a:off x="1043608" y="4725144"/>
            <a:ext cx="7117180" cy="861420"/>
          </a:xfrm>
        </p:spPr>
        <p:txBody>
          <a:bodyPr/>
          <a:lstStyle/>
          <a:p>
            <a:pPr algn="r"/>
            <a:r>
              <a:rPr lang="ru-RU" dirty="0" smtClean="0"/>
              <a:t>Разработал: преподаватель информатики Рахматуллина Г.Ф.</a:t>
            </a:r>
            <a:endParaRPr lang="ru-RU" dirty="0"/>
          </a:p>
        </p:txBody>
      </p:sp>
    </p:spTree>
    <p:extLst>
      <p:ext uri="{BB962C8B-B14F-4D97-AF65-F5344CB8AC3E}">
        <p14:creationId xmlns:p14="http://schemas.microsoft.com/office/powerpoint/2010/main" val="1775690044"/>
      </p:ext>
    </p:extLst>
  </p:cSld>
  <p:clrMapOvr>
    <a:masterClrMapping/>
  </p:clrMapOvr>
  <mc:AlternateContent xmlns:mc="http://schemas.openxmlformats.org/markup-compatibility/2006" xmlns:p14="http://schemas.microsoft.com/office/powerpoint/2010/main">
    <mc:Choice Requires="p14">
      <p:transition spd="med" p14:dur="700" advTm="1000">
        <p:fade/>
      </p:transition>
    </mc:Choice>
    <mc:Fallback xmlns="">
      <p:transition spd="med" advTm="100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Содержание</a:t>
            </a:r>
            <a:endParaRPr lang="ru-RU" b="1" dirty="0"/>
          </a:p>
        </p:txBody>
      </p:sp>
      <p:sp>
        <p:nvSpPr>
          <p:cNvPr id="3" name="Объект 2"/>
          <p:cNvSpPr>
            <a:spLocks noGrp="1"/>
          </p:cNvSpPr>
          <p:nvPr>
            <p:ph idx="1"/>
          </p:nvPr>
        </p:nvSpPr>
        <p:spPr/>
        <p:txBody>
          <a:bodyPr/>
          <a:lstStyle/>
          <a:p>
            <a:r>
              <a:rPr lang="ru-RU" dirty="0" smtClean="0"/>
              <a:t>Программное обеспечение компьютера</a:t>
            </a:r>
          </a:p>
          <a:p>
            <a:r>
              <a:rPr lang="ru-RU" dirty="0"/>
              <a:t>Классификация ПО</a:t>
            </a:r>
          </a:p>
          <a:p>
            <a:r>
              <a:rPr lang="ru-RU" dirty="0"/>
              <a:t>Системное программное обеспечение</a:t>
            </a:r>
          </a:p>
          <a:p>
            <a:r>
              <a:rPr lang="ru-RU" dirty="0"/>
              <a:t>Операционная система</a:t>
            </a:r>
          </a:p>
          <a:p>
            <a:r>
              <a:rPr lang="ru-RU" dirty="0"/>
              <a:t>Встроенные программы</a:t>
            </a:r>
          </a:p>
          <a:p>
            <a:r>
              <a:rPr lang="ru-RU" dirty="0"/>
              <a:t>Утилиты</a:t>
            </a:r>
          </a:p>
          <a:p>
            <a:r>
              <a:rPr lang="ru-RU" dirty="0"/>
              <a:t>Архитектура программного обеспечения</a:t>
            </a:r>
          </a:p>
          <a:p>
            <a:r>
              <a:rPr lang="ru-RU" dirty="0"/>
              <a:t>Качество программного обеспечения</a:t>
            </a:r>
          </a:p>
          <a:p>
            <a:r>
              <a:rPr lang="ru-RU" dirty="0" smtClean="0"/>
              <a:t>Тестирование программного обеспечения</a:t>
            </a:r>
            <a:endParaRPr lang="ru-RU" dirty="0"/>
          </a:p>
          <a:p>
            <a:pPr marL="0" indent="0">
              <a:buNone/>
            </a:pPr>
            <a:endParaRPr lang="ru-RU" dirty="0"/>
          </a:p>
        </p:txBody>
      </p:sp>
    </p:spTree>
    <p:extLst>
      <p:ext uri="{BB962C8B-B14F-4D97-AF65-F5344CB8AC3E}">
        <p14:creationId xmlns:p14="http://schemas.microsoft.com/office/powerpoint/2010/main" val="2152225593"/>
      </p:ext>
    </p:extLst>
  </p:cSld>
  <p:clrMapOvr>
    <a:masterClrMapping/>
  </p:clrMapOvr>
  <mc:AlternateContent xmlns:mc="http://schemas.openxmlformats.org/markup-compatibility/2006" xmlns:p14="http://schemas.microsoft.com/office/powerpoint/2010/main">
    <mc:Choice Requires="p14">
      <p:transition spd="slow" p14:dur="2000" advTm="2000"/>
    </mc:Choice>
    <mc:Fallback xmlns="">
      <p:transition spd="slow" advTm="2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476672"/>
            <a:ext cx="7125113" cy="924475"/>
          </a:xfrm>
        </p:spPr>
        <p:txBody>
          <a:bodyPr/>
          <a:lstStyle/>
          <a:p>
            <a:pPr algn="ctr"/>
            <a:r>
              <a:rPr lang="ru-RU" sz="2800" b="1" dirty="0" smtClean="0"/>
              <a:t>Программное обеспечение компьютера</a:t>
            </a:r>
            <a:r>
              <a:rPr lang="ru-RU" sz="2800" b="1" dirty="0"/>
              <a:t/>
            </a:r>
            <a:br>
              <a:rPr lang="ru-RU" sz="2800" b="1" dirty="0"/>
            </a:br>
            <a:endParaRPr lang="ru-RU" sz="2800" b="1" dirty="0"/>
          </a:p>
        </p:txBody>
      </p:sp>
      <p:sp>
        <p:nvSpPr>
          <p:cNvPr id="3" name="Объект 2"/>
          <p:cNvSpPr>
            <a:spLocks noGrp="1"/>
          </p:cNvSpPr>
          <p:nvPr>
            <p:ph idx="1"/>
          </p:nvPr>
        </p:nvSpPr>
        <p:spPr/>
        <p:txBody>
          <a:bodyPr>
            <a:normAutofit fontScale="70000" lnSpcReduction="20000"/>
          </a:bodyPr>
          <a:lstStyle/>
          <a:p>
            <a:r>
              <a:rPr lang="ru-RU" b="1" dirty="0"/>
              <a:t>Что такое программное обеспечение</a:t>
            </a:r>
            <a:endParaRPr lang="ru-RU" dirty="0"/>
          </a:p>
          <a:p>
            <a:pPr marL="0" indent="0">
              <a:buNone/>
            </a:pPr>
            <a:r>
              <a:rPr lang="ru-RU" dirty="0"/>
              <a:t>Возможности современного ПК столь велики, что все большее число людей находят ему применение в своей работе, учебе, быту. Важнейшим качеством современного компьютера является его "дружественность" по отношению к пользователю. Общение человека с компьютером стало простым, наглядным, понятным. Компьютер сам подсказывает пользователю, что нужно делать в той или иной ситуации, помогает выходить из затруднительных положений. Это возможно благодаря программному обеспечению компьютера.</a:t>
            </a:r>
          </a:p>
          <a:p>
            <a:pPr marL="0" indent="0">
              <a:buNone/>
            </a:pPr>
            <a:r>
              <a:rPr lang="ru-RU" dirty="0"/>
              <a:t>Снова воспользуемся аналогией между компьютером и человеком. Новорожденный человек ничего не знает и не умеет. Знания и умения он приобретает в процессе развития, обучения, накапливая информацию в своей памяти. Компьютер, который собрали на заводе из микросхем, проводов, плат и прочего, подобен новорожденному человеку. Можно сказать, что загрузка в память компьютера программного обеспечения аналогична процессу обучения ребенка. Создается программное обеспечение программистами.</a:t>
            </a:r>
          </a:p>
          <a:p>
            <a:pPr marL="0" indent="0">
              <a:buNone/>
            </a:pPr>
            <a:r>
              <a:rPr lang="ru-RU" dirty="0"/>
              <a:t>Вся совокупность программ, хранящихся на всех устройствах долговременной памяти компьютера, составляет его </a:t>
            </a:r>
            <a:r>
              <a:rPr lang="ru-RU" b="1" dirty="0"/>
              <a:t>программное обеспечение</a:t>
            </a:r>
            <a:r>
              <a:rPr lang="ru-RU" dirty="0"/>
              <a:t> (ПО).</a:t>
            </a:r>
          </a:p>
          <a:p>
            <a:pPr marL="0" indent="0">
              <a:buNone/>
            </a:pPr>
            <a:r>
              <a:rPr lang="ru-RU" dirty="0"/>
              <a:t>Программное обеспечение компьютера постоянно пополняется, </a:t>
            </a:r>
            <a:r>
              <a:rPr lang="ru-RU" dirty="0" smtClean="0"/>
              <a:t>развивается, совершенствуется</a:t>
            </a:r>
            <a:r>
              <a:rPr lang="ru-RU" dirty="0"/>
              <a:t>. Стоимость установленных программ на современном ПК зачастую превышает стоимость его технических устройств. Разработка современного ПО требует очень высокой квалификации от программистов.</a:t>
            </a:r>
          </a:p>
          <a:p>
            <a:endParaRPr lang="ru-RU" dirty="0"/>
          </a:p>
        </p:txBody>
      </p:sp>
    </p:spTree>
    <p:extLst>
      <p:ext uri="{BB962C8B-B14F-4D97-AF65-F5344CB8AC3E}">
        <p14:creationId xmlns:p14="http://schemas.microsoft.com/office/powerpoint/2010/main" val="238364274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0" indent="0">
              <a:buNone/>
            </a:pPr>
            <a:endParaRPr lang="ru-RU"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320"/>
            <a:ext cx="9144000"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159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Классификация ПО</a:t>
            </a:r>
            <a:r>
              <a:rPr lang="ru-RU" dirty="0"/>
              <a:t/>
            </a:r>
            <a:br>
              <a:rPr lang="ru-RU" dirty="0"/>
            </a:br>
            <a:endParaRPr lang="ru-RU" dirty="0"/>
          </a:p>
        </p:txBody>
      </p:sp>
      <p:sp>
        <p:nvSpPr>
          <p:cNvPr id="3" name="Объект 2"/>
          <p:cNvSpPr>
            <a:spLocks noGrp="1"/>
          </p:cNvSpPr>
          <p:nvPr>
            <p:ph idx="1"/>
          </p:nvPr>
        </p:nvSpPr>
        <p:spPr/>
        <p:txBody>
          <a:bodyPr>
            <a:normAutofit fontScale="62500" lnSpcReduction="20000"/>
          </a:bodyPr>
          <a:lstStyle/>
          <a:p>
            <a:pPr marL="0" indent="0">
              <a:buNone/>
            </a:pPr>
            <a:r>
              <a:rPr lang="ru-RU" dirty="0"/>
              <a:t>Разнообразие форм у программного обеспечения великое множество. Оно может </a:t>
            </a:r>
            <a:r>
              <a:rPr lang="ru-RU" dirty="0" smtClean="0"/>
              <a:t>быть знакомым </a:t>
            </a:r>
            <a:r>
              <a:rPr lang="ru-RU" dirty="0"/>
              <a:t>и привычным, работающих на многих домашних компьютерах, такие как </a:t>
            </a:r>
            <a:r>
              <a:rPr lang="en-US" dirty="0" smtClean="0"/>
              <a:t>Microsoft Word</a:t>
            </a:r>
            <a:r>
              <a:rPr lang="ru-RU" dirty="0" smtClean="0"/>
              <a:t>,</a:t>
            </a:r>
            <a:r>
              <a:rPr lang="ru-RU" dirty="0"/>
              <a:t> </a:t>
            </a:r>
            <a:r>
              <a:rPr lang="en-US" dirty="0" smtClean="0"/>
              <a:t>Google Chrome</a:t>
            </a:r>
            <a:r>
              <a:rPr lang="ru-RU" dirty="0" smtClean="0"/>
              <a:t>,</a:t>
            </a:r>
            <a:r>
              <a:rPr lang="ru-RU" dirty="0"/>
              <a:t> </a:t>
            </a:r>
            <a:r>
              <a:rPr lang="en-US" dirty="0" smtClean="0"/>
              <a:t>Gimp</a:t>
            </a:r>
            <a:r>
              <a:rPr lang="ru-RU" dirty="0"/>
              <a:t> или </a:t>
            </a:r>
            <a:r>
              <a:rPr lang="en-US" dirty="0" err="1" smtClean="0"/>
              <a:t>Aimp</a:t>
            </a:r>
            <a:r>
              <a:rPr lang="ru-RU" dirty="0" smtClean="0"/>
              <a:t>, </a:t>
            </a:r>
            <a:r>
              <a:rPr lang="ru-RU" dirty="0"/>
              <a:t>а могут быть предназначены для серверов, например </a:t>
            </a:r>
            <a:r>
              <a:rPr lang="en-US" dirty="0" err="1" smtClean="0"/>
              <a:t>Nqinx</a:t>
            </a:r>
            <a:r>
              <a:rPr lang="ru-RU" dirty="0" smtClean="0"/>
              <a:t>,</a:t>
            </a:r>
            <a:r>
              <a:rPr lang="ru-RU" dirty="0"/>
              <a:t> </a:t>
            </a:r>
            <a:r>
              <a:rPr lang="en-US" dirty="0" smtClean="0"/>
              <a:t>Squid</a:t>
            </a:r>
            <a:r>
              <a:rPr lang="ru-RU" dirty="0" smtClean="0"/>
              <a:t>,</a:t>
            </a:r>
            <a:r>
              <a:rPr lang="ru-RU" dirty="0"/>
              <a:t> </a:t>
            </a:r>
            <a:r>
              <a:rPr lang="en-US" dirty="0" smtClean="0"/>
              <a:t>IIS</a:t>
            </a:r>
            <a:r>
              <a:rPr lang="ru-RU" dirty="0" smtClean="0"/>
              <a:t>. </a:t>
            </a:r>
            <a:r>
              <a:rPr lang="ru-RU" dirty="0"/>
              <a:t>Кстати, веб-страница это тоже программное обеспечение, написанное на языке разметки </a:t>
            </a:r>
            <a:r>
              <a:rPr lang="en-US" dirty="0" smtClean="0"/>
              <a:t>HTML</a:t>
            </a:r>
            <a:r>
              <a:rPr lang="ru-RU" dirty="0" smtClean="0"/>
              <a:t>, </a:t>
            </a:r>
            <a:r>
              <a:rPr lang="ru-RU" dirty="0"/>
              <a:t>возможно, с применением </a:t>
            </a:r>
            <a:r>
              <a:rPr lang="en-US" dirty="0" err="1" smtClean="0"/>
              <a:t>Javascript</a:t>
            </a:r>
            <a:r>
              <a:rPr lang="ru-RU" dirty="0"/>
              <a:t> и </a:t>
            </a:r>
            <a:r>
              <a:rPr lang="en-US" dirty="0" smtClean="0"/>
              <a:t>CSS</a:t>
            </a:r>
            <a:r>
              <a:rPr lang="ru-RU" dirty="0" smtClean="0"/>
              <a:t>.</a:t>
            </a:r>
            <a:endParaRPr lang="ru-RU" dirty="0"/>
          </a:p>
          <a:p>
            <a:pPr marL="0" indent="0">
              <a:buNone/>
            </a:pPr>
            <a:r>
              <a:rPr lang="ru-RU" dirty="0"/>
              <a:t>Приведенный пример не исчерпывает все языки и программирования и технологии, они также могут крайне разнообразны — это К</a:t>
            </a:r>
            <a:r>
              <a:rPr lang="ru-RU" dirty="0" smtClean="0"/>
              <a:t>обол</a:t>
            </a:r>
            <a:r>
              <a:rPr lang="ru-RU" dirty="0"/>
              <a:t> и </a:t>
            </a:r>
            <a:r>
              <a:rPr lang="en-US" dirty="0" smtClean="0"/>
              <a:t>Ada</a:t>
            </a:r>
            <a:r>
              <a:rPr lang="ru-RU" dirty="0" smtClean="0"/>
              <a:t>,</a:t>
            </a:r>
            <a:r>
              <a:rPr lang="ru-RU" dirty="0"/>
              <a:t> </a:t>
            </a:r>
            <a:r>
              <a:rPr lang="ru-RU" dirty="0" smtClean="0"/>
              <a:t>Си,</a:t>
            </a:r>
            <a:r>
              <a:rPr lang="ru-RU" dirty="0"/>
              <a:t> </a:t>
            </a:r>
            <a:r>
              <a:rPr lang="ru-RU" dirty="0" smtClean="0"/>
              <a:t>С++,</a:t>
            </a:r>
            <a:r>
              <a:rPr lang="ru-RU" dirty="0"/>
              <a:t> </a:t>
            </a:r>
            <a:r>
              <a:rPr lang="ru-RU" dirty="0" smtClean="0"/>
              <a:t>С</a:t>
            </a:r>
            <a:r>
              <a:rPr lang="en-US" dirty="0" smtClean="0"/>
              <a:t>#</a:t>
            </a:r>
            <a:r>
              <a:rPr lang="ru-RU" dirty="0" smtClean="0"/>
              <a:t>,</a:t>
            </a:r>
            <a:r>
              <a:rPr lang="ru-RU" dirty="0"/>
              <a:t> </a:t>
            </a:r>
            <a:r>
              <a:rPr lang="en-US" dirty="0" smtClean="0"/>
              <a:t>Java</a:t>
            </a:r>
            <a:r>
              <a:rPr lang="ru-RU" dirty="0" smtClean="0"/>
              <a:t>,</a:t>
            </a:r>
            <a:r>
              <a:rPr lang="ru-RU" dirty="0"/>
              <a:t> </a:t>
            </a:r>
            <a:r>
              <a:rPr lang="en-US" dirty="0" smtClean="0"/>
              <a:t>Python</a:t>
            </a:r>
            <a:r>
              <a:rPr lang="ru-RU" dirty="0" smtClean="0"/>
              <a:t>,</a:t>
            </a:r>
            <a:r>
              <a:rPr lang="ru-RU" dirty="0"/>
              <a:t> </a:t>
            </a:r>
            <a:r>
              <a:rPr lang="en-US" dirty="0" smtClean="0"/>
              <a:t>Lisp</a:t>
            </a:r>
            <a:r>
              <a:rPr lang="ru-RU" dirty="0"/>
              <a:t> и прочие и прочие. Для каждого из них написано множество библиотек и </a:t>
            </a:r>
            <a:r>
              <a:rPr lang="ru-RU" dirty="0" err="1"/>
              <a:t>фреймворков</a:t>
            </a:r>
            <a:r>
              <a:rPr lang="ru-RU" dirty="0"/>
              <a:t>, такие как </a:t>
            </a:r>
            <a:r>
              <a:rPr lang="en-US" dirty="0" err="1" smtClean="0"/>
              <a:t>Qt</a:t>
            </a:r>
            <a:r>
              <a:rPr lang="ru-RU" dirty="0" smtClean="0"/>
              <a:t>, </a:t>
            </a:r>
            <a:r>
              <a:rPr lang="en-US" dirty="0" smtClean="0"/>
              <a:t>GTK</a:t>
            </a:r>
            <a:r>
              <a:rPr lang="ru-RU" dirty="0" smtClean="0"/>
              <a:t>,</a:t>
            </a:r>
            <a:r>
              <a:rPr lang="ru-RU" dirty="0"/>
              <a:t> </a:t>
            </a:r>
            <a:r>
              <a:rPr lang="en-US" dirty="0" smtClean="0"/>
              <a:t>GSL</a:t>
            </a:r>
            <a:r>
              <a:rPr lang="ru-RU" dirty="0" smtClean="0"/>
              <a:t>,</a:t>
            </a:r>
            <a:r>
              <a:rPr lang="ru-RU" dirty="0"/>
              <a:t> </a:t>
            </a:r>
            <a:r>
              <a:rPr lang="en-US" dirty="0" smtClean="0"/>
              <a:t>Spring Framework</a:t>
            </a:r>
            <a:r>
              <a:rPr lang="ru-RU" dirty="0" smtClean="0"/>
              <a:t>,</a:t>
            </a:r>
            <a:r>
              <a:rPr lang="ru-RU" dirty="0"/>
              <a:t> </a:t>
            </a:r>
            <a:r>
              <a:rPr lang="en-US" dirty="0" err="1" smtClean="0"/>
              <a:t>Django</a:t>
            </a:r>
            <a:r>
              <a:rPr lang="en-US" dirty="0" smtClean="0"/>
              <a:t> </a:t>
            </a:r>
            <a:r>
              <a:rPr lang="ru-RU" dirty="0" smtClean="0"/>
              <a:t>и </a:t>
            </a:r>
            <a:r>
              <a:rPr lang="ru-RU" dirty="0"/>
              <a:t>многие другие.</a:t>
            </a:r>
          </a:p>
          <a:p>
            <a:pPr marL="0" indent="0">
              <a:buNone/>
            </a:pPr>
            <a:r>
              <a:rPr lang="ru-RU" dirty="0"/>
              <a:t>Программы можно поделить по способу исполнения на: интерпретируемые и компилируемые. Также они могут быть </a:t>
            </a:r>
            <a:r>
              <a:rPr lang="ru-RU" dirty="0" err="1"/>
              <a:t>платформозависимыми</a:t>
            </a:r>
            <a:r>
              <a:rPr lang="ru-RU" dirty="0"/>
              <a:t>, как уже упомянутый </a:t>
            </a:r>
            <a:r>
              <a:rPr lang="ru-RU" dirty="0" err="1"/>
              <a:t>Word</a:t>
            </a:r>
            <a:r>
              <a:rPr lang="ru-RU" dirty="0"/>
              <a:t>, так и кроссплатформенными, как </a:t>
            </a:r>
            <a:r>
              <a:rPr lang="en-US" dirty="0" err="1" smtClean="0"/>
              <a:t>LibreOffice</a:t>
            </a:r>
            <a:endParaRPr lang="ru-RU" dirty="0"/>
          </a:p>
          <a:p>
            <a:pPr marL="0" indent="0">
              <a:buNone/>
            </a:pPr>
            <a:r>
              <a:rPr lang="ru-RU" dirty="0"/>
              <a:t>Также можно классифицировать по способу распространения и использования на</a:t>
            </a:r>
            <a:r>
              <a:rPr lang="ru-RU" dirty="0">
                <a:solidFill>
                  <a:schemeClr val="tx1">
                    <a:lumMod val="85000"/>
                    <a:lumOff val="15000"/>
                  </a:schemeClr>
                </a:solidFill>
              </a:rPr>
              <a:t> </a:t>
            </a:r>
            <a:r>
              <a:rPr lang="ru-RU" dirty="0" smtClean="0">
                <a:solidFill>
                  <a:schemeClr val="tx1">
                    <a:lumMod val="85000"/>
                    <a:lumOff val="15000"/>
                  </a:schemeClr>
                </a:solidFill>
              </a:rPr>
              <a:t>несвободное (закрытое),</a:t>
            </a:r>
            <a:r>
              <a:rPr lang="ru-RU" dirty="0">
                <a:solidFill>
                  <a:schemeClr val="tx1">
                    <a:lumMod val="85000"/>
                    <a:lumOff val="15000"/>
                  </a:schemeClr>
                </a:solidFill>
              </a:rPr>
              <a:t> </a:t>
            </a:r>
            <a:r>
              <a:rPr lang="ru-RU" dirty="0" smtClean="0">
                <a:solidFill>
                  <a:schemeClr val="tx1">
                    <a:lumMod val="85000"/>
                    <a:lumOff val="15000"/>
                  </a:schemeClr>
                </a:solidFill>
              </a:rPr>
              <a:t>открытое и</a:t>
            </a:r>
            <a:r>
              <a:rPr lang="ru-RU" dirty="0">
                <a:solidFill>
                  <a:schemeClr val="tx1">
                    <a:lumMod val="85000"/>
                    <a:lumOff val="15000"/>
                  </a:schemeClr>
                </a:solidFill>
              </a:rPr>
              <a:t> </a:t>
            </a:r>
            <a:r>
              <a:rPr lang="ru-RU" dirty="0" smtClean="0">
                <a:solidFill>
                  <a:schemeClr val="tx1">
                    <a:lumMod val="85000"/>
                    <a:lumOff val="15000"/>
                  </a:schemeClr>
                </a:solidFill>
              </a:rPr>
              <a:t>свободное.</a:t>
            </a:r>
            <a:endParaRPr lang="ru-RU" dirty="0"/>
          </a:p>
          <a:p>
            <a:pPr marL="0" indent="0">
              <a:buNone/>
            </a:pPr>
            <a:r>
              <a:rPr lang="ru-RU" dirty="0"/>
              <a:t>Однако классически программное обеспечение принято подразделять по </a:t>
            </a:r>
            <a:r>
              <a:rPr lang="ru-RU" dirty="0" smtClean="0"/>
              <a:t>назначению:</a:t>
            </a:r>
            <a:endParaRPr lang="ru-RU" dirty="0"/>
          </a:p>
          <a:p>
            <a:r>
              <a:rPr lang="ru-RU" dirty="0" smtClean="0">
                <a:solidFill>
                  <a:schemeClr val="tx1"/>
                </a:solidFill>
              </a:rPr>
              <a:t>Системное</a:t>
            </a:r>
            <a:endParaRPr lang="ru-RU" dirty="0">
              <a:solidFill>
                <a:schemeClr val="tx1"/>
              </a:solidFill>
            </a:endParaRPr>
          </a:p>
          <a:p>
            <a:r>
              <a:rPr lang="ru-RU" dirty="0" smtClean="0">
                <a:solidFill>
                  <a:schemeClr val="tx1"/>
                </a:solidFill>
              </a:rPr>
              <a:t>Прикладное</a:t>
            </a:r>
          </a:p>
          <a:p>
            <a:r>
              <a:rPr lang="ru-RU" dirty="0" smtClean="0">
                <a:solidFill>
                  <a:schemeClr val="tx1"/>
                </a:solidFill>
              </a:rPr>
              <a:t>Инструментальное </a:t>
            </a:r>
            <a:endParaRPr lang="ru-RU" dirty="0">
              <a:solidFill>
                <a:schemeClr val="tx1"/>
              </a:solidFill>
            </a:endParaRPr>
          </a:p>
          <a:p>
            <a:endParaRPr lang="ru-RU" dirty="0"/>
          </a:p>
        </p:txBody>
      </p:sp>
    </p:spTree>
    <p:extLst>
      <p:ext uri="{BB962C8B-B14F-4D97-AF65-F5344CB8AC3E}">
        <p14:creationId xmlns:p14="http://schemas.microsoft.com/office/powerpoint/2010/main" val="340392750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circle(in)">
                                      <p:cBhvr>
                                        <p:cTn id="19" dur="20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circle(in)">
                                      <p:cBhvr>
                                        <p:cTn id="24" dur="2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circle(in)">
                                      <p:cBhvr>
                                        <p:cTn id="29" dur="20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circle(in)">
                                      <p:cBhvr>
                                        <p:cTn id="34" dur="2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circle(in)">
                                      <p:cBhvr>
                                        <p:cTn id="39" dur="20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circle(in)">
                                      <p:cBhvr>
                                        <p:cTn id="44" dur="20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circle(in)">
                                      <p:cBhvr>
                                        <p:cTn id="49"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3999" cy="5877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609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Системное программное обеспечение</a:t>
            </a:r>
            <a:r>
              <a:rPr lang="ru-RU" dirty="0"/>
              <a:t/>
            </a:r>
            <a:br>
              <a:rPr lang="ru-RU" dirty="0"/>
            </a:br>
            <a:endParaRPr lang="ru-RU" dirty="0"/>
          </a:p>
        </p:txBody>
      </p:sp>
      <p:sp>
        <p:nvSpPr>
          <p:cNvPr id="3" name="Объект 2"/>
          <p:cNvSpPr>
            <a:spLocks noGrp="1"/>
          </p:cNvSpPr>
          <p:nvPr>
            <p:ph idx="1"/>
          </p:nvPr>
        </p:nvSpPr>
        <p:spPr/>
        <p:txBody>
          <a:bodyPr>
            <a:normAutofit fontScale="85000" lnSpcReduction="10000"/>
          </a:bodyPr>
          <a:lstStyle/>
          <a:p>
            <a:r>
              <a:rPr lang="ru-RU" dirty="0"/>
              <a:t>Комплекс программ, которые обеспечивают управление компонентами компьютерной системы, такими как процессор, оперативная память, устройства ввода-вывода, сетевое оборудование, выступая как «межслойный интерфейс», с одной стороны которого аппаратура, а с другой — приложения пользователя. В отличие от </a:t>
            </a:r>
            <a:r>
              <a:rPr lang="ru-RU" dirty="0" smtClean="0"/>
              <a:t>прикладного программного </a:t>
            </a:r>
            <a:r>
              <a:rPr lang="ru-RU" dirty="0"/>
              <a:t>обеспечения, системное не решает конкретные практические задачи, а лишь обеспечивает работу других программ, предоставляя им сервисные функции, абстрагирующие детали аппаратной и микропрограммной реализации вычислительной системы, управляет аппаратными ресурсами вычислительной системы. Отнесение того или иного программного обеспечения к системному условно, и зависит от соглашений, используемых в конкретном контексте. Как правило, к системному программному обеспечению относятся операционные </a:t>
            </a:r>
            <a:r>
              <a:rPr lang="ru-RU" dirty="0" smtClean="0"/>
              <a:t>системы, утилиты, </a:t>
            </a:r>
            <a:r>
              <a:rPr lang="ru-RU" dirty="0"/>
              <a:t>системы </a:t>
            </a:r>
            <a:r>
              <a:rPr lang="ru-RU" dirty="0" smtClean="0"/>
              <a:t>программирования, </a:t>
            </a:r>
            <a:r>
              <a:rPr lang="ru-RU" dirty="0"/>
              <a:t>системы управления базами </a:t>
            </a:r>
            <a:r>
              <a:rPr lang="ru-RU" dirty="0" smtClean="0"/>
              <a:t>данных, </a:t>
            </a:r>
            <a:r>
              <a:rPr lang="ru-RU" dirty="0"/>
              <a:t>широкий класс связующего программного обеспечения.</a:t>
            </a:r>
          </a:p>
        </p:txBody>
      </p:sp>
    </p:spTree>
    <p:extLst>
      <p:ext uri="{BB962C8B-B14F-4D97-AF65-F5344CB8AC3E}">
        <p14:creationId xmlns:p14="http://schemas.microsoft.com/office/powerpoint/2010/main" val="375266225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Операционная система</a:t>
            </a:r>
            <a:br>
              <a:rPr lang="ru-RU" b="1" dirty="0"/>
            </a:br>
            <a:endParaRPr lang="ru-RU" b="1" dirty="0"/>
          </a:p>
        </p:txBody>
      </p:sp>
      <p:sp>
        <p:nvSpPr>
          <p:cNvPr id="3" name="Объект 2"/>
          <p:cNvSpPr>
            <a:spLocks noGrp="1"/>
          </p:cNvSpPr>
          <p:nvPr>
            <p:ph idx="1"/>
          </p:nvPr>
        </p:nvSpPr>
        <p:spPr/>
        <p:txBody>
          <a:bodyPr>
            <a:normAutofit fontScale="92500" lnSpcReduction="20000"/>
          </a:bodyPr>
          <a:lstStyle/>
          <a:p>
            <a:r>
              <a:rPr lang="ru-RU" dirty="0"/>
              <a:t>Комплекс управляющих и обрабатывающих программ, которые, с одной стороны, выступают как интерфейс между устройствами вычислительной системы и прикладными программами, а с другой стороны — предназначены для управления устройствами, управления вычислительными процессами, эффективного распределения вычислительных ресурсов между вычислительными процессами и организации надёжных вычислений. Это определение применимо к большинству современных операционных систем общего назначения. В логической структуре типичной </a:t>
            </a:r>
            <a:r>
              <a:rPr lang="ru-RU" dirty="0" smtClean="0"/>
              <a:t>вычислительной </a:t>
            </a:r>
            <a:r>
              <a:rPr lang="ru-RU" dirty="0"/>
              <a:t>системы операционная система занимает положение между устройствами с их микроархитектурой, машинным языком и, возможно, собственными (встроенными) микропрограммами — с одной стороны — и прикладными программами с другой.</a:t>
            </a:r>
          </a:p>
        </p:txBody>
      </p:sp>
    </p:spTree>
    <p:extLst>
      <p:ext uri="{BB962C8B-B14F-4D97-AF65-F5344CB8AC3E}">
        <p14:creationId xmlns:p14="http://schemas.microsoft.com/office/powerpoint/2010/main" val="148445982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Встроенные программы</a:t>
            </a:r>
            <a:r>
              <a:rPr lang="ru-RU" dirty="0"/>
              <a:t/>
            </a:r>
            <a:br>
              <a:rPr lang="ru-RU" dirty="0"/>
            </a:br>
            <a:endParaRPr lang="ru-RU" dirty="0"/>
          </a:p>
        </p:txBody>
      </p:sp>
      <p:sp>
        <p:nvSpPr>
          <p:cNvPr id="3" name="Объект 2"/>
          <p:cNvSpPr>
            <a:spLocks noGrp="1"/>
          </p:cNvSpPr>
          <p:nvPr>
            <p:ph idx="1"/>
          </p:nvPr>
        </p:nvSpPr>
        <p:spPr/>
        <p:txBody>
          <a:bodyPr/>
          <a:lstStyle/>
          <a:p>
            <a:r>
              <a:rPr lang="ru-RU" dirty="0"/>
              <a:t>В</a:t>
            </a:r>
            <a:r>
              <a:rPr lang="ru-RU" dirty="0" smtClean="0"/>
              <a:t>строенные </a:t>
            </a:r>
            <a:r>
              <a:rPr lang="ru-RU" dirty="0"/>
              <a:t>программы или </a:t>
            </a:r>
            <a:r>
              <a:rPr lang="ru-RU" dirty="0" err="1"/>
              <a:t>firmware</a:t>
            </a:r>
            <a:r>
              <a:rPr lang="ru-RU" dirty="0"/>
              <a:t> — это программы, «зашитые» в цифровые электронные устройства. В ряде случаев (например, BIOS IBM-PC совместимых компьютеров) являются по сути частью операционной системы, хранящейся в постоянной памяти. В достаточно простых устройствах вся операционная система может быть встроенной. Многие устройства современных компьютеров имеют собственные «прошивки», осуществляющие управление этими устройствами и упрощающие взаимодействие с ними.</a:t>
            </a:r>
          </a:p>
        </p:txBody>
      </p:sp>
    </p:spTree>
    <p:extLst>
      <p:ext uri="{BB962C8B-B14F-4D97-AF65-F5344CB8AC3E}">
        <p14:creationId xmlns:p14="http://schemas.microsoft.com/office/powerpoint/2010/main" val="110884159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Утилиты</a:t>
            </a:r>
            <a:r>
              <a:rPr lang="ru-RU" dirty="0"/>
              <a:t/>
            </a:r>
            <a:br>
              <a:rPr lang="ru-RU" dirty="0"/>
            </a:br>
            <a:endParaRPr lang="ru-RU" dirty="0"/>
          </a:p>
        </p:txBody>
      </p:sp>
      <p:sp>
        <p:nvSpPr>
          <p:cNvPr id="3" name="Объект 2"/>
          <p:cNvSpPr>
            <a:spLocks noGrp="1"/>
          </p:cNvSpPr>
          <p:nvPr>
            <p:ph idx="1"/>
          </p:nvPr>
        </p:nvSpPr>
        <p:spPr/>
        <p:txBody>
          <a:bodyPr/>
          <a:lstStyle/>
          <a:p>
            <a:pPr marL="0" indent="0">
              <a:buNone/>
            </a:pPr>
            <a:r>
              <a:rPr lang="ru-RU" dirty="0"/>
              <a:t>Вспомогательные компьютерные программы в составе общего </a:t>
            </a:r>
            <a:r>
              <a:rPr lang="ru-RU" b="1" dirty="0"/>
              <a:t>программного обеспечения</a:t>
            </a:r>
            <a:r>
              <a:rPr lang="ru-RU" dirty="0"/>
              <a:t> для выполнения специализированных типовых задач, связанных с работой </a:t>
            </a:r>
            <a:r>
              <a:rPr lang="ru-RU" dirty="0" smtClean="0"/>
              <a:t>оборудования</a:t>
            </a:r>
            <a:r>
              <a:rPr lang="ru-RU" dirty="0"/>
              <a:t> </a:t>
            </a:r>
            <a:r>
              <a:rPr lang="ru-RU" dirty="0" smtClean="0"/>
              <a:t>и</a:t>
            </a:r>
            <a:r>
              <a:rPr lang="ru-RU" dirty="0"/>
              <a:t> операционной системы. Утилиты предоставляют доступ к возможностям (параметрам, настройкам, установкам), недоступным без их применения, либо делают процесс изменения некоторых параметров проще (автоматизируют его). Утилиты могут входить в состав операционных систем, идти в комплекте со специализированным оборудованием или распространяться отдельно.</a:t>
            </a:r>
          </a:p>
        </p:txBody>
      </p:sp>
    </p:spTree>
    <p:extLst>
      <p:ext uri="{BB962C8B-B14F-4D97-AF65-F5344CB8AC3E}">
        <p14:creationId xmlns:p14="http://schemas.microsoft.com/office/powerpoint/2010/main" val="13941399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Прикладное программное обеспечение</a:t>
            </a:r>
            <a:endParaRPr lang="ru-RU" dirty="0"/>
          </a:p>
        </p:txBody>
      </p:sp>
      <p:sp>
        <p:nvSpPr>
          <p:cNvPr id="3" name="Объект 2"/>
          <p:cNvSpPr>
            <a:spLocks noGrp="1"/>
          </p:cNvSpPr>
          <p:nvPr>
            <p:ph idx="1"/>
          </p:nvPr>
        </p:nvSpPr>
        <p:spPr>
          <a:xfrm>
            <a:off x="1009442" y="1807361"/>
            <a:ext cx="7306973" cy="4213927"/>
          </a:xfrm>
        </p:spPr>
        <p:txBody>
          <a:bodyPr>
            <a:normAutofit fontScale="70000" lnSpcReduction="20000"/>
          </a:bodyPr>
          <a:lstStyle/>
          <a:p>
            <a:pPr>
              <a:buNone/>
            </a:pPr>
            <a:r>
              <a:rPr lang="ru-RU" sz="2100" b="1" dirty="0" smtClean="0">
                <a:latin typeface="Times New Roman" pitchFamily="18" charset="0"/>
                <a:cs typeface="Times New Roman" pitchFamily="18" charset="0"/>
              </a:rPr>
              <a:t>Наиболее широко применяются программы:</a:t>
            </a:r>
          </a:p>
          <a:p>
            <a:pPr lvl="0">
              <a:buFont typeface="+mj-lt"/>
              <a:buAutoNum type="arabicPeriod"/>
            </a:pPr>
            <a:r>
              <a:rPr lang="ru-RU" sz="2100" b="1" dirty="0" smtClean="0">
                <a:latin typeface="Times New Roman" pitchFamily="18" charset="0"/>
                <a:cs typeface="Times New Roman" pitchFamily="18" charset="0"/>
              </a:rPr>
              <a:t>подготовки текстов (документов) на компьютере – </a:t>
            </a:r>
            <a:r>
              <a:rPr lang="ru-RU" sz="2100" b="1" i="1" dirty="0" smtClean="0">
                <a:latin typeface="Times New Roman" pitchFamily="18" charset="0"/>
                <a:cs typeface="Times New Roman" pitchFamily="18" charset="0"/>
              </a:rPr>
              <a:t>редакторы текстов</a:t>
            </a:r>
            <a:r>
              <a:rPr lang="ru-RU" sz="2100" b="1" dirty="0" smtClean="0">
                <a:latin typeface="Times New Roman" pitchFamily="18" charset="0"/>
                <a:cs typeface="Times New Roman" pitchFamily="18" charset="0"/>
              </a:rPr>
              <a:t>;</a:t>
            </a:r>
          </a:p>
          <a:p>
            <a:pPr lvl="0">
              <a:buFont typeface="+mj-lt"/>
              <a:buAutoNum type="arabicPeriod"/>
            </a:pPr>
            <a:r>
              <a:rPr lang="ru-RU" sz="2100" b="1" dirty="0" smtClean="0">
                <a:latin typeface="Times New Roman" pitchFamily="18" charset="0"/>
                <a:cs typeface="Times New Roman" pitchFamily="18" charset="0"/>
              </a:rPr>
              <a:t>обработки табличных данных – </a:t>
            </a:r>
            <a:r>
              <a:rPr lang="ru-RU" sz="2100" b="1" i="1" dirty="0" smtClean="0">
                <a:latin typeface="Times New Roman" pitchFamily="18" charset="0"/>
                <a:cs typeface="Times New Roman" pitchFamily="18" charset="0"/>
              </a:rPr>
              <a:t>табличные процессоры</a:t>
            </a:r>
            <a:r>
              <a:rPr lang="ru-RU" sz="2100" b="1" dirty="0" smtClean="0">
                <a:latin typeface="Times New Roman" pitchFamily="18" charset="0"/>
                <a:cs typeface="Times New Roman" pitchFamily="18" charset="0"/>
              </a:rPr>
              <a:t>;</a:t>
            </a:r>
          </a:p>
          <a:p>
            <a:pPr lvl="0">
              <a:buFont typeface="+mj-lt"/>
              <a:buAutoNum type="arabicPeriod"/>
            </a:pPr>
            <a:r>
              <a:rPr lang="ru-RU" sz="2100" b="1" dirty="0" smtClean="0">
                <a:latin typeface="Times New Roman" pitchFamily="18" charset="0"/>
                <a:cs typeface="Times New Roman" pitchFamily="18" charset="0"/>
              </a:rPr>
              <a:t>подготовки документов типографского качества – </a:t>
            </a:r>
            <a:r>
              <a:rPr lang="ru-RU" sz="2100" b="1" i="1" dirty="0" smtClean="0">
                <a:latin typeface="Times New Roman" pitchFamily="18" charset="0"/>
                <a:cs typeface="Times New Roman" pitchFamily="18" charset="0"/>
              </a:rPr>
              <a:t>издательские системы</a:t>
            </a:r>
            <a:r>
              <a:rPr lang="ru-RU" sz="2100" b="1" dirty="0" smtClean="0">
                <a:latin typeface="Times New Roman" pitchFamily="18" charset="0"/>
                <a:cs typeface="Times New Roman" pitchFamily="18" charset="0"/>
              </a:rPr>
              <a:t>;</a:t>
            </a:r>
          </a:p>
          <a:p>
            <a:pPr lvl="0">
              <a:buFont typeface="+mj-lt"/>
              <a:buAutoNum type="arabicPeriod"/>
            </a:pPr>
            <a:r>
              <a:rPr lang="ru-RU" sz="2100" b="1" dirty="0" smtClean="0">
                <a:latin typeface="Times New Roman" pitchFamily="18" charset="0"/>
                <a:cs typeface="Times New Roman" pitchFamily="18" charset="0"/>
              </a:rPr>
              <a:t>обработки массивов информации – </a:t>
            </a:r>
            <a:r>
              <a:rPr lang="ru-RU" sz="2100" b="1" i="1" dirty="0" smtClean="0">
                <a:latin typeface="Times New Roman" pitchFamily="18" charset="0"/>
                <a:cs typeface="Times New Roman" pitchFamily="18" charset="0"/>
              </a:rPr>
              <a:t>системы управления базами данных</a:t>
            </a:r>
            <a:r>
              <a:rPr lang="ru-RU" sz="2100" b="1" dirty="0" smtClean="0">
                <a:latin typeface="Times New Roman" pitchFamily="18" charset="0"/>
                <a:cs typeface="Times New Roman" pitchFamily="18" charset="0"/>
              </a:rPr>
              <a:t>;</a:t>
            </a:r>
          </a:p>
          <a:p>
            <a:pPr lvl="0">
              <a:buFont typeface="+mj-lt"/>
              <a:buAutoNum type="arabicPeriod"/>
            </a:pPr>
            <a:r>
              <a:rPr lang="ru-RU" sz="2100" b="1" dirty="0" smtClean="0">
                <a:latin typeface="Times New Roman" pitchFamily="18" charset="0"/>
                <a:cs typeface="Times New Roman" pitchFamily="18" charset="0"/>
              </a:rPr>
              <a:t>подготовки презентаций (</a:t>
            </a:r>
            <a:r>
              <a:rPr lang="ru-RU" sz="2100" b="1" i="1" dirty="0" smtClean="0">
                <a:latin typeface="Times New Roman" pitchFamily="18" charset="0"/>
                <a:cs typeface="Times New Roman" pitchFamily="18" charset="0"/>
              </a:rPr>
              <a:t>слайд-шоу</a:t>
            </a:r>
            <a:r>
              <a:rPr lang="ru-RU" sz="2100" b="1" dirty="0" smtClean="0">
                <a:latin typeface="Times New Roman" pitchFamily="18" charset="0"/>
                <a:cs typeface="Times New Roman" pitchFamily="18" charset="0"/>
              </a:rPr>
              <a:t>);</a:t>
            </a:r>
          </a:p>
          <a:p>
            <a:pPr lvl="0">
              <a:buFont typeface="+mj-lt"/>
              <a:buAutoNum type="arabicPeriod"/>
            </a:pPr>
            <a:r>
              <a:rPr lang="ru-RU" sz="2100" b="1" dirty="0" smtClean="0">
                <a:latin typeface="Times New Roman" pitchFamily="18" charset="0"/>
                <a:cs typeface="Times New Roman" pitchFamily="18" charset="0"/>
              </a:rPr>
              <a:t>программы экономического назначения – </a:t>
            </a:r>
            <a:r>
              <a:rPr lang="ru-RU" sz="2100" b="1" i="1" dirty="0" smtClean="0">
                <a:latin typeface="Times New Roman" pitchFamily="18" charset="0"/>
                <a:cs typeface="Times New Roman" pitchFamily="18" charset="0"/>
              </a:rPr>
              <a:t>бухгалтерские программы, про­граммы финансового анализа, правовые базы данных </a:t>
            </a:r>
            <a:r>
              <a:rPr lang="ru-RU" sz="2100" b="1" dirty="0" smtClean="0">
                <a:latin typeface="Times New Roman" pitchFamily="18" charset="0"/>
                <a:cs typeface="Times New Roman" pitchFamily="18" charset="0"/>
              </a:rPr>
              <a:t>и т.д.;</a:t>
            </a:r>
          </a:p>
          <a:p>
            <a:pPr lvl="0">
              <a:buFont typeface="+mj-lt"/>
              <a:buAutoNum type="arabicPeriod"/>
            </a:pPr>
            <a:r>
              <a:rPr lang="ru-RU" sz="2100" b="1" i="1" dirty="0" smtClean="0">
                <a:latin typeface="Times New Roman" pitchFamily="18" charset="0"/>
                <a:cs typeface="Times New Roman" pitchFamily="18" charset="0"/>
              </a:rPr>
              <a:t>программы </a:t>
            </a:r>
            <a:r>
              <a:rPr lang="ru-RU" sz="2100" b="1" i="1" dirty="0" err="1" smtClean="0">
                <a:latin typeface="Times New Roman" pitchFamily="18" charset="0"/>
                <a:cs typeface="Times New Roman" pitchFamily="18" charset="0"/>
              </a:rPr>
              <a:t>длясоздания</a:t>
            </a:r>
            <a:r>
              <a:rPr lang="ru-RU" sz="2100" b="1" i="1" dirty="0" smtClean="0">
                <a:latin typeface="Times New Roman" pitchFamily="18" charset="0"/>
                <a:cs typeface="Times New Roman" pitchFamily="18" charset="0"/>
              </a:rPr>
              <a:t> </a:t>
            </a:r>
            <a:r>
              <a:rPr lang="ru-RU" sz="2100" b="1" i="1" dirty="0" smtClean="0">
                <a:latin typeface="Times New Roman" pitchFamily="18" charset="0"/>
                <a:cs typeface="Times New Roman" pitchFamily="18" charset="0"/>
              </a:rPr>
              <a:t>рисунков, анимации и видеофильмов</a:t>
            </a:r>
            <a:r>
              <a:rPr lang="ru-RU" sz="2100" b="1" dirty="0" smtClean="0">
                <a:latin typeface="Times New Roman" pitchFamily="18" charset="0"/>
                <a:cs typeface="Times New Roman" pitchFamily="18" charset="0"/>
              </a:rPr>
              <a:t>;</a:t>
            </a:r>
          </a:p>
          <a:p>
            <a:pPr lvl="0">
              <a:buFont typeface="+mj-lt"/>
              <a:buAutoNum type="arabicPeriod"/>
            </a:pPr>
            <a:r>
              <a:rPr lang="ru-RU" sz="2100" b="1" dirty="0" smtClean="0">
                <a:latin typeface="Times New Roman" pitchFamily="18" charset="0"/>
                <a:cs typeface="Times New Roman" pitchFamily="18" charset="0"/>
              </a:rPr>
              <a:t>программы черчения и конструирования различных предметов и механизмов</a:t>
            </a:r>
            <a:r>
              <a:rPr lang="ru-RU" sz="2100" b="1" i="1" dirty="0" smtClean="0">
                <a:latin typeface="Times New Roman" pitchFamily="18" charset="0"/>
                <a:cs typeface="Times New Roman" pitchFamily="18" charset="0"/>
              </a:rPr>
              <a:t> – системы автоматизированного проектирования</a:t>
            </a:r>
            <a:r>
              <a:rPr lang="ru-RU" sz="2100" b="1" dirty="0" smtClean="0">
                <a:latin typeface="Times New Roman" pitchFamily="18" charset="0"/>
                <a:cs typeface="Times New Roman" pitchFamily="18" charset="0"/>
              </a:rPr>
              <a:t> (САПР);</a:t>
            </a:r>
          </a:p>
          <a:p>
            <a:pPr lvl="0">
              <a:buFont typeface="+mj-lt"/>
              <a:buAutoNum type="arabicPeriod"/>
            </a:pPr>
            <a:r>
              <a:rPr lang="ru-RU" sz="2100" b="1" i="1" dirty="0" smtClean="0">
                <a:latin typeface="Times New Roman" pitchFamily="18" charset="0"/>
                <a:cs typeface="Times New Roman" pitchFamily="18" charset="0"/>
              </a:rPr>
              <a:t>программы для статистического анализа данных</a:t>
            </a:r>
            <a:r>
              <a:rPr lang="ru-RU" sz="2100" b="1" dirty="0" smtClean="0">
                <a:latin typeface="Times New Roman" pitchFamily="18" charset="0"/>
                <a:cs typeface="Times New Roman" pitchFamily="18" charset="0"/>
              </a:rPr>
              <a:t>;</a:t>
            </a:r>
          </a:p>
          <a:p>
            <a:pPr lvl="0">
              <a:buFont typeface="+mj-lt"/>
              <a:buAutoNum type="arabicPeriod"/>
            </a:pPr>
            <a:r>
              <a:rPr lang="ru-RU" sz="2100" b="1" i="1" dirty="0" smtClean="0">
                <a:latin typeface="Times New Roman" pitchFamily="18" charset="0"/>
                <a:cs typeface="Times New Roman" pitchFamily="18" charset="0"/>
              </a:rPr>
              <a:t>компьютерные игры, обучающие программы, электронные справочники</a:t>
            </a:r>
            <a:r>
              <a:rPr lang="ru-RU" sz="2100" b="1" dirty="0" smtClean="0">
                <a:latin typeface="Times New Roman" pitchFamily="18" charset="0"/>
                <a:cs typeface="Times New Roman" pitchFamily="18" charset="0"/>
              </a:rPr>
              <a:t> и</a:t>
            </a:r>
            <a:r>
              <a:rPr lang="ru-RU" sz="2100" b="1" i="1" dirty="0" smtClean="0">
                <a:latin typeface="Times New Roman" pitchFamily="18" charset="0"/>
                <a:cs typeface="Times New Roman" pitchFamily="18" charset="0"/>
              </a:rPr>
              <a:t> </a:t>
            </a:r>
            <a:r>
              <a:rPr lang="ru-RU" sz="2100" b="1" dirty="0" smtClean="0">
                <a:latin typeface="Times New Roman" pitchFamily="18" charset="0"/>
                <a:cs typeface="Times New Roman" pitchFamily="18" charset="0"/>
              </a:rPr>
              <a:t>т.д</a:t>
            </a:r>
            <a:r>
              <a:rPr lang="ru-RU" sz="2100" b="1" i="1" dirty="0" smtClean="0">
                <a:latin typeface="Times New Roman" pitchFamily="18" charset="0"/>
                <a:cs typeface="Times New Roman" pitchFamily="18" charset="0"/>
              </a:rPr>
              <a:t>.</a:t>
            </a:r>
            <a:endParaRPr lang="ru-RU" sz="2100" b="1" dirty="0" smtClean="0">
              <a:latin typeface="Times New Roman" pitchFamily="18" charset="0"/>
              <a:cs typeface="Times New Roman" pitchFamily="18" charset="0"/>
            </a:endParaRPr>
          </a:p>
          <a:p>
            <a:pPr>
              <a:buNone/>
            </a:pPr>
            <a:r>
              <a:rPr lang="ru-RU" b="1" dirty="0" smtClean="0"/>
              <a:t> </a:t>
            </a:r>
            <a:endParaRPr lang="ru-RU" b="1" dirty="0"/>
          </a:p>
        </p:txBody>
      </p:sp>
    </p:spTree>
    <p:extLst>
      <p:ext uri="{BB962C8B-B14F-4D97-AF65-F5344CB8AC3E}">
        <p14:creationId xmlns:p14="http://schemas.microsoft.com/office/powerpoint/2010/main" val="1598704017"/>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404664"/>
            <a:ext cx="7125113" cy="924475"/>
          </a:xfrm>
        </p:spPr>
        <p:txBody>
          <a:bodyPr/>
          <a:lstStyle/>
          <a:p>
            <a:pPr algn="ctr"/>
            <a:r>
              <a:rPr lang="ru-RU" sz="2400" b="1" dirty="0" smtClean="0"/>
              <a:t>Инструментальное программное обеспечение  </a:t>
            </a:r>
            <a:br>
              <a:rPr lang="ru-RU" sz="2400" b="1" dirty="0" smtClean="0"/>
            </a:br>
            <a:endParaRPr lang="ru-RU" sz="2400" dirty="0"/>
          </a:p>
        </p:txBody>
      </p:sp>
      <p:sp>
        <p:nvSpPr>
          <p:cNvPr id="3" name="Содержимое 2"/>
          <p:cNvSpPr>
            <a:spLocks noGrp="1"/>
          </p:cNvSpPr>
          <p:nvPr>
            <p:ph idx="1"/>
          </p:nvPr>
        </p:nvSpPr>
        <p:spPr>
          <a:xfrm>
            <a:off x="179512" y="1196752"/>
            <a:ext cx="8568952" cy="5256584"/>
          </a:xfrm>
        </p:spPr>
        <p:txBody>
          <a:bodyPr>
            <a:noAutofit/>
          </a:bodyPr>
          <a:lstStyle/>
          <a:p>
            <a:pPr>
              <a:buNone/>
            </a:pPr>
            <a:r>
              <a:rPr lang="ru-RU" sz="1400" dirty="0" smtClean="0">
                <a:latin typeface="Times New Roman" pitchFamily="18" charset="0"/>
                <a:cs typeface="Times New Roman" pitchFamily="18" charset="0"/>
              </a:rPr>
              <a:t>Современные системы программирования для персональных компьютеров обычно предоставляют пользователю весьма мощные и удобные средства для разработки программного обеспечения. Обычно в них входят:</a:t>
            </a:r>
          </a:p>
          <a:p>
            <a:pPr lvl="0">
              <a:buNone/>
            </a:pPr>
            <a:r>
              <a:rPr lang="ru-RU" sz="1400" b="1" i="1" dirty="0" smtClean="0">
                <a:latin typeface="Times New Roman" pitchFamily="18" charset="0"/>
                <a:cs typeface="Times New Roman" pitchFamily="18" charset="0"/>
              </a:rPr>
              <a:t>компилятор</a:t>
            </a:r>
            <a:r>
              <a:rPr lang="ru-RU" sz="1400" dirty="0" smtClean="0">
                <a:latin typeface="Times New Roman" pitchFamily="18" charset="0"/>
                <a:cs typeface="Times New Roman" pitchFamily="18" charset="0"/>
              </a:rPr>
              <a:t> - осуществляет преобразование программ на языке программирования в программу в машинных кодах,</a:t>
            </a:r>
          </a:p>
          <a:p>
            <a:pPr lvl="0">
              <a:buNone/>
            </a:pPr>
            <a:r>
              <a:rPr lang="ru-RU" sz="1400" b="1" i="1" dirty="0" smtClean="0">
                <a:latin typeface="Times New Roman" pitchFamily="18" charset="0"/>
                <a:cs typeface="Times New Roman" pitchFamily="18" charset="0"/>
              </a:rPr>
              <a:t>интерпретатор</a:t>
            </a:r>
            <a:r>
              <a:rPr lang="ru-RU" sz="1400" dirty="0" smtClean="0">
                <a:latin typeface="Times New Roman" pitchFamily="18" charset="0"/>
                <a:cs typeface="Times New Roman" pitchFamily="18" charset="0"/>
              </a:rPr>
              <a:t> - осуществляет непо­средственное выполнение программы на языке программирования высокого уровня;</a:t>
            </a:r>
          </a:p>
          <a:p>
            <a:pPr lvl="0">
              <a:buNone/>
            </a:pPr>
            <a:r>
              <a:rPr lang="ru-RU" sz="1400" b="1" i="1" dirty="0" smtClean="0">
                <a:latin typeface="Times New Roman" pitchFamily="18" charset="0"/>
                <a:cs typeface="Times New Roman" pitchFamily="18" charset="0"/>
              </a:rPr>
              <a:t>редактор текстов программ</a:t>
            </a:r>
            <a:r>
              <a:rPr lang="ru-RU" sz="1400" dirty="0" smtClean="0">
                <a:latin typeface="Times New Roman" pitchFamily="18" charset="0"/>
                <a:cs typeface="Times New Roman" pitchFamily="18" charset="0"/>
              </a:rPr>
              <a:t> -обеспечивает цветовое выделение на экране синтаксических конструкций языка программирования;</a:t>
            </a:r>
          </a:p>
          <a:p>
            <a:pPr lvl="0">
              <a:buNone/>
            </a:pPr>
            <a:r>
              <a:rPr lang="ru-RU" sz="1400" b="1" i="1" dirty="0" smtClean="0">
                <a:latin typeface="Times New Roman" pitchFamily="18" charset="0"/>
                <a:cs typeface="Times New Roman" pitchFamily="18" charset="0"/>
              </a:rPr>
              <a:t>библиотеки подпрограмм</a:t>
            </a:r>
            <a:r>
              <a:rPr lang="ru-RU" sz="1400" dirty="0" smtClean="0">
                <a:latin typeface="Times New Roman" pitchFamily="18" charset="0"/>
                <a:cs typeface="Times New Roman" pitchFamily="18" charset="0"/>
              </a:rPr>
              <a:t> - содержат заранее подготовленные подпрограммы, ко­торыми могут пользоваться программисты;</a:t>
            </a:r>
          </a:p>
          <a:p>
            <a:pPr algn="ctr">
              <a:buNone/>
            </a:pPr>
            <a:r>
              <a:rPr lang="ru-RU" sz="1400" dirty="0" smtClean="0">
                <a:latin typeface="Times New Roman" pitchFamily="18" charset="0"/>
                <a:cs typeface="Times New Roman" pitchFamily="18" charset="0"/>
              </a:rPr>
              <a:t>Языки </a:t>
            </a:r>
            <a:r>
              <a:rPr lang="ru-RU" sz="1400" dirty="0" smtClean="0">
                <a:latin typeface="Times New Roman" pitchFamily="18" charset="0"/>
                <a:cs typeface="Times New Roman" pitchFamily="18" charset="0"/>
              </a:rPr>
              <a:t>программирования</a:t>
            </a:r>
            <a:r>
              <a:rPr lang="ru-RU" sz="1400" dirty="0" smtClean="0">
                <a:latin typeface="Times New Roman" pitchFamily="18" charset="0"/>
                <a:cs typeface="Times New Roman" pitchFamily="18" charset="0"/>
              </a:rPr>
              <a:t>:               </a:t>
            </a:r>
          </a:p>
          <a:p>
            <a:pPr lvl="0">
              <a:buNone/>
            </a:pPr>
            <a:r>
              <a:rPr lang="ru-RU" sz="1400" b="1" i="1" dirty="0" smtClean="0">
                <a:latin typeface="Times New Roman" pitchFamily="18" charset="0"/>
                <a:cs typeface="Times New Roman" pitchFamily="18" charset="0"/>
              </a:rPr>
              <a:t>языки С и C++</a:t>
            </a:r>
            <a:r>
              <a:rPr lang="ru-RU" sz="1400" dirty="0" smtClean="0">
                <a:latin typeface="Times New Roman" pitchFamily="18" charset="0"/>
                <a:cs typeface="Times New Roman" pitchFamily="18" charset="0"/>
              </a:rPr>
              <a:t> - здесь наибольшей популярностью пользуются системы программирования фирмы </a:t>
            </a:r>
            <a:r>
              <a:rPr lang="ru-RU" sz="1400" dirty="0" err="1" smtClean="0">
                <a:latin typeface="Times New Roman" pitchFamily="18" charset="0"/>
                <a:cs typeface="Times New Roman" pitchFamily="18" charset="0"/>
              </a:rPr>
              <a:t>Microsoft</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Visual</a:t>
            </a:r>
            <a:r>
              <a:rPr lang="ru-RU" sz="1400" dirty="0" smtClean="0">
                <a:latin typeface="Times New Roman" pitchFamily="18" charset="0"/>
                <a:cs typeface="Times New Roman" pitchFamily="18" charset="0"/>
              </a:rPr>
              <a:t> C++) и </a:t>
            </a:r>
            <a:r>
              <a:rPr lang="ru-RU" sz="1400" dirty="0" err="1" smtClean="0">
                <a:latin typeface="Times New Roman" pitchFamily="18" charset="0"/>
                <a:cs typeface="Times New Roman" pitchFamily="18" charset="0"/>
              </a:rPr>
              <a:t>Borland</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Borland</a:t>
            </a:r>
            <a:r>
              <a:rPr lang="ru-RU" sz="1400" dirty="0" smtClean="0">
                <a:latin typeface="Times New Roman" pitchFamily="18" charset="0"/>
                <a:cs typeface="Times New Roman" pitchFamily="18" charset="0"/>
              </a:rPr>
              <a:t> C++, </a:t>
            </a:r>
            <a:r>
              <a:rPr lang="ru-RU" sz="1400" dirty="0" err="1" smtClean="0">
                <a:latin typeface="Times New Roman" pitchFamily="18" charset="0"/>
                <a:cs typeface="Times New Roman" pitchFamily="18" charset="0"/>
              </a:rPr>
              <a:t>Turbo</a:t>
            </a:r>
            <a:r>
              <a:rPr lang="ru-RU" sz="1400" dirty="0" smtClean="0">
                <a:latin typeface="Times New Roman" pitchFamily="18" charset="0"/>
                <a:cs typeface="Times New Roman" pitchFamily="18" charset="0"/>
              </a:rPr>
              <a:t> C++). Немало поклонников имеют системы программирования фирм </a:t>
            </a:r>
            <a:r>
              <a:rPr lang="ru-RU" sz="1400" dirty="0" err="1" smtClean="0">
                <a:latin typeface="Times New Roman" pitchFamily="18" charset="0"/>
                <a:cs typeface="Times New Roman" pitchFamily="18" charset="0"/>
              </a:rPr>
              <a:t>Symantec</a:t>
            </a:r>
            <a:r>
              <a:rPr lang="ru-RU" sz="1400" dirty="0" smtClean="0">
                <a:latin typeface="Times New Roman" pitchFamily="18" charset="0"/>
                <a:cs typeface="Times New Roman" pitchFamily="18" charset="0"/>
              </a:rPr>
              <a:t> и </a:t>
            </a:r>
            <a:r>
              <a:rPr lang="ru-RU" sz="1400" dirty="0" err="1" smtClean="0">
                <a:latin typeface="Times New Roman" pitchFamily="18" charset="0"/>
                <a:cs typeface="Times New Roman" pitchFamily="18" charset="0"/>
              </a:rPr>
              <a:t>Watcom</a:t>
            </a:r>
            <a:r>
              <a:rPr lang="ru-RU" sz="1400" dirty="0" smtClean="0">
                <a:latin typeface="Times New Roman" pitchFamily="18" charset="0"/>
                <a:cs typeface="Times New Roman" pitchFamily="18" charset="0"/>
              </a:rPr>
              <a:t>;</a:t>
            </a:r>
          </a:p>
          <a:p>
            <a:pPr lvl="0">
              <a:buNone/>
            </a:pPr>
            <a:r>
              <a:rPr lang="ru-RU" sz="1400" b="1" i="1" dirty="0" smtClean="0">
                <a:latin typeface="Times New Roman" pitchFamily="18" charset="0"/>
                <a:cs typeface="Times New Roman" pitchFamily="18" charset="0"/>
              </a:rPr>
              <a:t>язык Паскаль</a:t>
            </a:r>
            <a:r>
              <a:rPr lang="ru-RU" sz="1400" dirty="0" smtClean="0">
                <a:latin typeface="Times New Roman" pitchFamily="18" charset="0"/>
                <a:cs typeface="Times New Roman" pitchFamily="18" charset="0"/>
              </a:rPr>
              <a:t> – здесь наибольшей популярностью пользуются системы программиро­вания фирмы </a:t>
            </a:r>
            <a:r>
              <a:rPr lang="ru-RU" sz="1400" dirty="0" err="1" smtClean="0">
                <a:latin typeface="Times New Roman" pitchFamily="18" charset="0"/>
                <a:cs typeface="Times New Roman" pitchFamily="18" charset="0"/>
              </a:rPr>
              <a:t>Borland</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Borland</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Pascal</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Turbo</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Pascal</a:t>
            </a:r>
            <a:r>
              <a:rPr lang="ru-RU" sz="1400" dirty="0" smtClean="0">
                <a:latin typeface="Times New Roman" pitchFamily="18" charset="0"/>
                <a:cs typeface="Times New Roman" pitchFamily="18" charset="0"/>
              </a:rPr>
              <a:t>); </a:t>
            </a:r>
          </a:p>
          <a:p>
            <a:pPr lvl="0">
              <a:buNone/>
            </a:pPr>
            <a:r>
              <a:rPr lang="ru-RU" sz="1400" b="1" i="1" dirty="0" smtClean="0">
                <a:latin typeface="Times New Roman" pitchFamily="18" charset="0"/>
                <a:cs typeface="Times New Roman" pitchFamily="18" charset="0"/>
              </a:rPr>
              <a:t>язык </a:t>
            </a:r>
            <a:r>
              <a:rPr lang="ru-RU" sz="1400" b="1" i="1" dirty="0" err="1" smtClean="0">
                <a:latin typeface="Times New Roman" pitchFamily="18" charset="0"/>
                <a:cs typeface="Times New Roman" pitchFamily="18" charset="0"/>
              </a:rPr>
              <a:t>Basic</a:t>
            </a:r>
            <a:r>
              <a:rPr lang="ru-RU" sz="1400" dirty="0" smtClean="0">
                <a:latin typeface="Times New Roman" pitchFamily="18" charset="0"/>
                <a:cs typeface="Times New Roman" pitchFamily="18" charset="0"/>
              </a:rPr>
              <a:t> – для этого языка весьма популярна очень мощная система программирования </a:t>
            </a:r>
            <a:r>
              <a:rPr lang="ru-RU" sz="1400" dirty="0" err="1" smtClean="0">
                <a:latin typeface="Times New Roman" pitchFamily="18" charset="0"/>
                <a:cs typeface="Times New Roman" pitchFamily="18" charset="0"/>
              </a:rPr>
              <a:t>Visual</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Basic</a:t>
            </a:r>
            <a:r>
              <a:rPr lang="ru-RU" sz="1400" dirty="0" smtClean="0">
                <a:latin typeface="Times New Roman" pitchFamily="18" charset="0"/>
                <a:cs typeface="Times New Roman" pitchFamily="18" charset="0"/>
              </a:rPr>
              <a:t> фирмы </a:t>
            </a:r>
            <a:r>
              <a:rPr lang="ru-RU" sz="1400" dirty="0" err="1" smtClean="0">
                <a:latin typeface="Times New Roman" pitchFamily="18" charset="0"/>
                <a:cs typeface="Times New Roman" pitchFamily="18" charset="0"/>
              </a:rPr>
              <a:t>Microsoft</a:t>
            </a:r>
            <a:r>
              <a:rPr lang="ru-RU" sz="1400" dirty="0" smtClean="0">
                <a:latin typeface="Times New Roman" pitchFamily="18" charset="0"/>
                <a:cs typeface="Times New Roman" pitchFamily="18" charset="0"/>
              </a:rPr>
              <a:t> (она позволяет создавать, в т.ч. и программы типа «клиент-сервер»)</a:t>
            </a:r>
          </a:p>
          <a:p>
            <a:pPr>
              <a:buNone/>
            </a:pPr>
            <a:r>
              <a:rPr lang="ru-RU" sz="1400" dirty="0" smtClean="0">
                <a:latin typeface="Times New Roman" pitchFamily="18" charset="0"/>
                <a:cs typeface="Times New Roman" pitchFamily="18" charset="0"/>
              </a:rPr>
              <a:t>В последнее время стали появляться системы программирования на </a:t>
            </a:r>
            <a:r>
              <a:rPr lang="ru-RU" sz="1400" b="1" i="1" dirty="0" smtClean="0">
                <a:latin typeface="Times New Roman" pitchFamily="18" charset="0"/>
                <a:cs typeface="Times New Roman" pitchFamily="18" charset="0"/>
              </a:rPr>
              <a:t>языке </a:t>
            </a:r>
            <a:r>
              <a:rPr lang="ru-RU" sz="1400" b="1" i="1" dirty="0" err="1" smtClean="0">
                <a:latin typeface="Times New Roman" pitchFamily="18" charset="0"/>
                <a:cs typeface="Times New Roman" pitchFamily="18" charset="0"/>
              </a:rPr>
              <a:t>Java</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Symantec</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Cafe</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Microsoft</a:t>
            </a:r>
            <a:r>
              <a:rPr lang="ru-RU" sz="1400" dirty="0" smtClean="0">
                <a:latin typeface="Times New Roman" pitchFamily="18" charset="0"/>
                <a:cs typeface="Times New Roman" pitchFamily="18" charset="0"/>
              </a:rPr>
              <a:t> J++ и др.). Они позволяют создавать так называемые Java-приложения (</a:t>
            </a:r>
            <a:r>
              <a:rPr lang="ru-RU" sz="1400" dirty="0" err="1" smtClean="0">
                <a:latin typeface="Times New Roman" pitchFamily="18" charset="0"/>
                <a:cs typeface="Times New Roman" pitchFamily="18" charset="0"/>
              </a:rPr>
              <a:t>апплеты</a:t>
            </a:r>
            <a:r>
              <a:rPr lang="ru-RU" sz="1400" dirty="0" smtClean="0">
                <a:latin typeface="Times New Roman" pitchFamily="18" charset="0"/>
                <a:cs typeface="Times New Roman" pitchFamily="18" charset="0"/>
              </a:rPr>
              <a:t>) для Web-страниц в </a:t>
            </a:r>
            <a:r>
              <a:rPr lang="ru-RU" sz="1400" dirty="0" err="1" smtClean="0">
                <a:latin typeface="Times New Roman" pitchFamily="18" charset="0"/>
                <a:cs typeface="Times New Roman" pitchFamily="18" charset="0"/>
              </a:rPr>
              <a:t>Internet</a:t>
            </a:r>
            <a:r>
              <a:rPr lang="ru-RU" sz="1400" dirty="0" smtClean="0">
                <a:latin typeface="Times New Roman" pitchFamily="18" charset="0"/>
                <a:cs typeface="Times New Roman" pitchFamily="18" charset="0"/>
              </a:rPr>
              <a:t>. </a:t>
            </a:r>
            <a:endParaRPr lang="ru-RU" sz="1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0" indent="0">
              <a:buNone/>
            </a:pPr>
            <a:endParaRPr lang="ru-RU"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226"/>
            <a:ext cx="9144000" cy="6181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1618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Качество программного обеспечения</a:t>
            </a:r>
            <a:r>
              <a:rPr lang="ru-RU" dirty="0"/>
              <a:t/>
            </a:r>
            <a:br>
              <a:rPr lang="ru-RU" dirty="0"/>
            </a:br>
            <a:endParaRPr lang="ru-RU" dirty="0"/>
          </a:p>
        </p:txBody>
      </p:sp>
      <p:sp>
        <p:nvSpPr>
          <p:cNvPr id="3" name="Объект 2"/>
          <p:cNvSpPr>
            <a:spLocks noGrp="1"/>
          </p:cNvSpPr>
          <p:nvPr>
            <p:ph idx="1"/>
          </p:nvPr>
        </p:nvSpPr>
        <p:spPr/>
        <p:txBody>
          <a:bodyPr/>
          <a:lstStyle/>
          <a:p>
            <a:pPr marL="0" indent="0" algn="ctr">
              <a:buNone/>
            </a:pPr>
            <a:r>
              <a:rPr lang="ru-RU" sz="2400" dirty="0"/>
              <a:t>Характеристика </a:t>
            </a:r>
            <a:r>
              <a:rPr lang="ru-RU" sz="2400" b="1" dirty="0"/>
              <a:t>программного обеспечения</a:t>
            </a:r>
            <a:r>
              <a:rPr lang="ru-RU" sz="2400" dirty="0"/>
              <a:t> (ПО) как степени его соответствия требованиям. При этом требования могут трактоваться довольно широко, что порождает целый ряд независимых определений понятия. Чаще всего используется определение ISO 9001, согласно которому качество есть «степень соответствия присущих характеристик требованиям</a:t>
            </a:r>
            <a:r>
              <a:rPr lang="ru-RU" dirty="0"/>
              <a:t>».</a:t>
            </a:r>
          </a:p>
        </p:txBody>
      </p:sp>
    </p:spTree>
    <p:extLst>
      <p:ext uri="{BB962C8B-B14F-4D97-AF65-F5344CB8AC3E}">
        <p14:creationId xmlns:p14="http://schemas.microsoft.com/office/powerpoint/2010/main" val="315805923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Тестирование программного обеспечения</a:t>
            </a:r>
            <a:r>
              <a:rPr lang="ru-RU" dirty="0"/>
              <a:t/>
            </a:r>
            <a:br>
              <a:rPr lang="ru-RU" dirty="0"/>
            </a:br>
            <a:endParaRPr lang="ru-RU" dirty="0"/>
          </a:p>
        </p:txBody>
      </p:sp>
      <p:sp>
        <p:nvSpPr>
          <p:cNvPr id="3" name="Объект 2"/>
          <p:cNvSpPr>
            <a:spLocks noGrp="1"/>
          </p:cNvSpPr>
          <p:nvPr>
            <p:ph idx="1"/>
          </p:nvPr>
        </p:nvSpPr>
        <p:spPr/>
        <p:txBody>
          <a:bodyPr>
            <a:normAutofit lnSpcReduction="10000"/>
          </a:bodyPr>
          <a:lstStyle/>
          <a:p>
            <a:r>
              <a:rPr lang="ru-RU" dirty="0"/>
              <a:t>Процесс исследования программного обеспечения (ПО) с целью получения информации о качестве продукта. С точки зрения ISO 9126, качество программного </a:t>
            </a:r>
            <a:r>
              <a:rPr lang="ru-RU" dirty="0" smtClean="0"/>
              <a:t>обеспечения</a:t>
            </a:r>
            <a:r>
              <a:rPr lang="ru-RU" dirty="0"/>
              <a:t> </a:t>
            </a:r>
            <a:r>
              <a:rPr lang="ru-RU" dirty="0" smtClean="0"/>
              <a:t> можно </a:t>
            </a:r>
            <a:r>
              <a:rPr lang="ru-RU" dirty="0"/>
              <a:t>определить как совокупную характеристику исследуемого ПО с учётом следующих составляющих:</a:t>
            </a:r>
          </a:p>
          <a:p>
            <a:r>
              <a:rPr lang="ru-RU" dirty="0"/>
              <a:t>Надёжность</a:t>
            </a:r>
          </a:p>
          <a:p>
            <a:r>
              <a:rPr lang="ru-RU" dirty="0" err="1"/>
              <a:t>Сопровождаемость</a:t>
            </a:r>
            <a:endParaRPr lang="ru-RU" dirty="0"/>
          </a:p>
          <a:p>
            <a:r>
              <a:rPr lang="ru-RU" dirty="0"/>
              <a:t>Практичность</a:t>
            </a:r>
          </a:p>
          <a:p>
            <a:r>
              <a:rPr lang="ru-RU" dirty="0"/>
              <a:t>Эффективность</a:t>
            </a:r>
          </a:p>
          <a:p>
            <a:r>
              <a:rPr lang="ru-RU" dirty="0"/>
              <a:t>Мобильность</a:t>
            </a:r>
          </a:p>
          <a:p>
            <a:r>
              <a:rPr lang="ru-RU" dirty="0"/>
              <a:t>Функциональность</a:t>
            </a:r>
          </a:p>
          <a:p>
            <a:endParaRPr lang="ru-RU" dirty="0"/>
          </a:p>
        </p:txBody>
      </p:sp>
    </p:spTree>
    <p:extLst>
      <p:ext uri="{BB962C8B-B14F-4D97-AF65-F5344CB8AC3E}">
        <p14:creationId xmlns:p14="http://schemas.microsoft.com/office/powerpoint/2010/main" val="358029726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226"/>
            <a:ext cx="9144000" cy="6109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9203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188640"/>
            <a:ext cx="7125113" cy="924475"/>
          </a:xfrm>
        </p:spPr>
        <p:txBody>
          <a:bodyPr/>
          <a:lstStyle/>
          <a:p>
            <a:pPr algn="ctr"/>
            <a:r>
              <a:rPr lang="ru-RU" dirty="0" smtClean="0"/>
              <a:t>Контрольные вопросы:</a:t>
            </a:r>
            <a:endParaRPr lang="ru-RU" dirty="0"/>
          </a:p>
        </p:txBody>
      </p:sp>
      <p:sp>
        <p:nvSpPr>
          <p:cNvPr id="3" name="Объект 2"/>
          <p:cNvSpPr>
            <a:spLocks noGrp="1"/>
          </p:cNvSpPr>
          <p:nvPr>
            <p:ph idx="1"/>
          </p:nvPr>
        </p:nvSpPr>
        <p:spPr>
          <a:xfrm>
            <a:off x="971600" y="1628800"/>
            <a:ext cx="7090949" cy="4051437"/>
          </a:xfrm>
        </p:spPr>
        <p:txBody>
          <a:bodyPr>
            <a:normAutofit lnSpcReduction="10000"/>
          </a:bodyPr>
          <a:lstStyle/>
          <a:p>
            <a:pPr>
              <a:buAutoNum type="arabicPeriod"/>
            </a:pPr>
            <a:r>
              <a:rPr lang="ru-RU" b="1" dirty="0" smtClean="0">
                <a:solidFill>
                  <a:schemeClr val="bg1"/>
                </a:solidFill>
              </a:rPr>
              <a:t>Как классифицируется программное обеспечение?</a:t>
            </a:r>
          </a:p>
          <a:p>
            <a:pPr>
              <a:buAutoNum type="arabicPeriod"/>
            </a:pPr>
            <a:r>
              <a:rPr lang="ru-RU" b="1" dirty="0" smtClean="0">
                <a:solidFill>
                  <a:schemeClr val="bg1"/>
                </a:solidFill>
              </a:rPr>
              <a:t>Что относится к системному программному обеспечению?</a:t>
            </a:r>
          </a:p>
          <a:p>
            <a:pPr>
              <a:buAutoNum type="arabicPeriod"/>
            </a:pPr>
            <a:r>
              <a:rPr lang="ru-RU" b="1" dirty="0" smtClean="0">
                <a:solidFill>
                  <a:schemeClr val="bg1"/>
                </a:solidFill>
              </a:rPr>
              <a:t>В чем суть работы операционной  системы?</a:t>
            </a:r>
          </a:p>
          <a:p>
            <a:pPr>
              <a:buAutoNum type="arabicPeriod"/>
            </a:pPr>
            <a:r>
              <a:rPr lang="ru-RU" b="1" dirty="0" smtClean="0">
                <a:solidFill>
                  <a:schemeClr val="bg1"/>
                </a:solidFill>
              </a:rPr>
              <a:t>Что такое  утилиты?</a:t>
            </a:r>
          </a:p>
          <a:p>
            <a:pPr>
              <a:buAutoNum type="arabicPeriod"/>
            </a:pPr>
            <a:r>
              <a:rPr lang="ru-RU" b="1" dirty="0" smtClean="0">
                <a:solidFill>
                  <a:schemeClr val="bg1"/>
                </a:solidFill>
              </a:rPr>
              <a:t>Какие программы относятся к прикладным?</a:t>
            </a:r>
          </a:p>
          <a:p>
            <a:pPr>
              <a:buAutoNum type="arabicPeriod"/>
            </a:pPr>
            <a:r>
              <a:rPr lang="ru-RU" b="1" dirty="0" smtClean="0">
                <a:solidFill>
                  <a:schemeClr val="bg1"/>
                </a:solidFill>
              </a:rPr>
              <a:t>В чем назначение инструментального ПО?</a:t>
            </a:r>
          </a:p>
          <a:p>
            <a:pPr>
              <a:buAutoNum type="arabicPeriod"/>
            </a:pPr>
            <a:r>
              <a:rPr lang="ru-RU" b="1" dirty="0" smtClean="0">
                <a:solidFill>
                  <a:schemeClr val="bg1"/>
                </a:solidFill>
              </a:rPr>
              <a:t>Какие средства применяются при программировании?</a:t>
            </a:r>
          </a:p>
          <a:p>
            <a:pPr>
              <a:buAutoNum type="arabicPeriod"/>
            </a:pPr>
            <a:r>
              <a:rPr lang="ru-RU" b="1" dirty="0" smtClean="0">
                <a:solidFill>
                  <a:schemeClr val="bg1"/>
                </a:solidFill>
              </a:rPr>
              <a:t>Какие существуют языки программирования?</a:t>
            </a:r>
          </a:p>
          <a:p>
            <a:pPr algn="ctr">
              <a:buAutoNum type="arabicPeriod"/>
            </a:pPr>
            <a:endParaRPr lang="ru-RU" b="1" dirty="0" smtClean="0">
              <a:solidFill>
                <a:schemeClr val="bg1"/>
              </a:solidFill>
            </a:endParaRPr>
          </a:p>
          <a:p>
            <a:pPr algn="ctr">
              <a:buAutoNum type="arabicPeriod"/>
            </a:pPr>
            <a:endParaRPr lang="ru-RU" b="1" dirty="0">
              <a:solidFill>
                <a:schemeClr val="bg1"/>
              </a:solidFill>
            </a:endParaRPr>
          </a:p>
        </p:txBody>
      </p:sp>
    </p:spTree>
    <p:extLst>
      <p:ext uri="{BB962C8B-B14F-4D97-AF65-F5344CB8AC3E}">
        <p14:creationId xmlns:p14="http://schemas.microsoft.com/office/powerpoint/2010/main" val="416935063"/>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par>
    </p:tnLst>
  </p:timing>
</p:sld>
</file>

<file path=ppt/theme/theme1.xml><?xml version="1.0" encoding="utf-8"?>
<a:theme xmlns:a="http://schemas.openxmlformats.org/drawing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Spring">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Весна</Template>
  <TotalTime>110</TotalTime>
  <Words>615</Words>
  <Application>Microsoft Office PowerPoint</Application>
  <PresentationFormat>Экран (4:3)</PresentationFormat>
  <Paragraphs>78</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Spring</vt:lpstr>
      <vt:lpstr>Тема лекционного занятия: Программное обеспечение компьютера</vt:lpstr>
      <vt:lpstr>Содержание</vt:lpstr>
      <vt:lpstr>Программное обеспечение компьютера </vt:lpstr>
      <vt:lpstr>Презентация PowerPoint</vt:lpstr>
      <vt:lpstr>Классификация ПО </vt:lpstr>
      <vt:lpstr>Презентация PowerPoint</vt:lpstr>
      <vt:lpstr>Системное программное обеспечение </vt:lpstr>
      <vt:lpstr>Операционная система </vt:lpstr>
      <vt:lpstr>Встроенные программы </vt:lpstr>
      <vt:lpstr>Утилиты </vt:lpstr>
      <vt:lpstr>Прикладное программное обеспечение</vt:lpstr>
      <vt:lpstr>Инструментальное программное обеспечение   </vt:lpstr>
      <vt:lpstr>Презентация PowerPoint</vt:lpstr>
      <vt:lpstr>Качество программного обеспечения </vt:lpstr>
      <vt:lpstr>Тестирование программного обеспечения </vt:lpstr>
      <vt:lpstr>Презентация PowerPoint</vt:lpstr>
      <vt:lpstr>Контрольные вопросы:</vt:lpstr>
    </vt:vector>
  </TitlesOfParts>
  <Company>Сызранский медицинский колледж</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Программное обеспечение компьютера</dc:title>
  <dc:creator>Студент</dc:creator>
  <cp:lastModifiedBy>Рахматуллина</cp:lastModifiedBy>
  <cp:revision>12</cp:revision>
  <dcterms:created xsi:type="dcterms:W3CDTF">2013-12-06T04:34:12Z</dcterms:created>
  <dcterms:modified xsi:type="dcterms:W3CDTF">2016-03-02T08:28:52Z</dcterms:modified>
</cp:coreProperties>
</file>